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26"/>
  </p:notesMasterIdLst>
  <p:sldIdLst>
    <p:sldId id="300" r:id="rId3"/>
    <p:sldId id="323" r:id="rId4"/>
    <p:sldId id="302" r:id="rId5"/>
    <p:sldId id="259" r:id="rId6"/>
    <p:sldId id="324" r:id="rId7"/>
    <p:sldId id="303" r:id="rId8"/>
    <p:sldId id="304" r:id="rId9"/>
    <p:sldId id="305" r:id="rId10"/>
    <p:sldId id="320" r:id="rId11"/>
    <p:sldId id="322" r:id="rId12"/>
    <p:sldId id="321" r:id="rId13"/>
    <p:sldId id="317" r:id="rId14"/>
    <p:sldId id="316" r:id="rId15"/>
    <p:sldId id="319" r:id="rId16"/>
    <p:sldId id="331" r:id="rId17"/>
    <p:sldId id="333" r:id="rId18"/>
    <p:sldId id="353" r:id="rId19"/>
    <p:sldId id="334" r:id="rId20"/>
    <p:sldId id="338" r:id="rId21"/>
    <p:sldId id="352" r:id="rId22"/>
    <p:sldId id="351" r:id="rId23"/>
    <p:sldId id="318" r:id="rId24"/>
    <p:sldId id="31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82" autoAdjust="0"/>
    <p:restoredTop sz="76391" autoAdjust="0"/>
  </p:normalViewPr>
  <p:slideViewPr>
    <p:cSldViewPr snapToGrid="0">
      <p:cViewPr varScale="1">
        <p:scale>
          <a:sx n="81" d="100"/>
          <a:sy n="81" d="100"/>
        </p:scale>
        <p:origin x="156" y="90"/>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3.jpeg>
</file>

<file path=ppt/media/image5.pn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7/31/2020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1200" kern="1200" dirty="0">
                <a:solidFill>
                  <a:schemeClr val="tx1"/>
                </a:solidFill>
                <a:effectLst/>
                <a:latin typeface="+mn-lt"/>
                <a:ea typeface="+mn-ea"/>
                <a:cs typeface="+mn-cs"/>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1200" kern="1200" dirty="0">
                <a:solidFill>
                  <a:schemeClr val="tx1"/>
                </a:solidFill>
                <a:effectLst/>
                <a:latin typeface="+mn-lt"/>
                <a:ea typeface="+mn-ea"/>
                <a:cs typeface="+mn-cs"/>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1200" kern="1200" dirty="0">
                <a:solidFill>
                  <a:schemeClr val="tx1"/>
                </a:solidFill>
                <a:effectLst/>
                <a:latin typeface="+mn-lt"/>
                <a:ea typeface="+mn-ea"/>
                <a:cs typeface="+mn-cs"/>
              </a:rPr>
              <a:t>© 2019 Microsoft Corporation. All rights reserved.</a:t>
            </a:r>
          </a:p>
          <a:p>
            <a:r>
              <a:rPr lang="en-US" sz="1200" kern="1200" dirty="0">
                <a:solidFill>
                  <a:schemeClr val="tx1"/>
                </a:solidFill>
                <a:effectLst/>
                <a:latin typeface="+mn-lt"/>
                <a:ea typeface="+mn-ea"/>
                <a:cs typeface="+mn-cs"/>
              </a:rPr>
              <a:t>Microsoft and the trademarks listed at </a:t>
            </a:r>
            <a:r>
              <a:rPr lang="en-US" sz="1200" u="sng" kern="1200" dirty="0">
                <a:solidFill>
                  <a:schemeClr val="tx1"/>
                </a:solidFill>
                <a:effectLst/>
                <a:latin typeface="+mn-lt"/>
                <a:ea typeface="+mn-ea"/>
                <a:cs typeface="+mn-cs"/>
                <a:hlinkClick r:id="rId3"/>
              </a:rPr>
              <a:t>https://www.microsoft.com/en-us/legal/intellectualproperty/Trademarks/Usage/General.aspx</a:t>
            </a:r>
            <a:r>
              <a:rPr lang="en-US" sz="1200" kern="1200" dirty="0">
                <a:solidFill>
                  <a:schemeClr val="tx1"/>
                </a:solidFill>
                <a:effectLst/>
                <a:latin typeface="+mn-lt"/>
                <a:ea typeface="+mn-ea"/>
                <a:cs typeface="+mn-cs"/>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0182" indent="-280182" defTabSz="914554">
              <a:buFont typeface="Arial" panose="020B0604020202020204" pitchFamily="34" charset="0"/>
              <a:buChar char="•"/>
            </a:pPr>
            <a:r>
              <a:rPr lang="en-US" dirty="0">
                <a:solidFill>
                  <a:srgbClr val="FFFFFF"/>
                </a:solidFill>
                <a:cs typeface="Segoe UI" panose="020B0502040204020203" pitchFamily="34" charset="0"/>
              </a:rPr>
              <a:t>Marc Tripp, the CTO of First Up Consultants </a:t>
            </a:r>
          </a:p>
          <a:p>
            <a:pPr marL="280182" indent="-280182" defTabSz="914554">
              <a:buFont typeface="Arial" panose="020B0604020202020204" pitchFamily="34" charset="0"/>
              <a:buChar char="•"/>
            </a:pPr>
            <a:r>
              <a:rPr lang="en-US" dirty="0">
                <a:solidFill>
                  <a:srgbClr val="FFFFFF"/>
                </a:solidFill>
                <a:cs typeface="Segoe UI" panose="020B0502040204020203" pitchFamily="34" charset="0"/>
              </a:rPr>
              <a:t>The primary audience is business decision makers and technology decision makers. </a:t>
            </a:r>
          </a:p>
          <a:p>
            <a:pPr marL="280182" indent="-280182" defTabSz="914554">
              <a:buFont typeface="Arial" panose="020B0604020202020204" pitchFamily="34" charset="0"/>
              <a:buChar char="•"/>
            </a:pPr>
            <a:r>
              <a:rPr lang="en-US" dirty="0">
                <a:solidFill>
                  <a:srgbClr val="FFFFFF"/>
                </a:solidFill>
                <a:cs typeface="Segoe UI" panose="020B0502040204020203" pitchFamily="34" charset="0"/>
              </a:rPr>
              <a:t>Usually we talk to the Infrastructure Managers who report into the CIOs, or to application sponsors (like a VP LOB, CMO) or to those that represent the Business Unit IT or developers that report into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endParaRPr lang="en-US" dirty="0"/>
          </a:p>
          <a:p>
            <a:r>
              <a:rPr lang="en-US" dirty="0"/>
              <a:t>From a high level:</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Messages are sent from browsers running within laptop or mobile clients via Web Sockets to a messaging endpoint running in an Azure Web App.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Chat messages received by the Web App are sent to an Event Hub where they are temporarily stored.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Function App picks up the chat messages and applies sentiment analysis to the message text (using the Text Analytics API), as well as contextual understanding (using LUIS).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Web Job forwards the chat message to an Event Hub used to store messages for archival purposes, and to a Service Bus Topic which is used to deliver the message to the intended recipients.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 Stream Analytics Job provides a simple mechanism for pulling the chat messages from the second Event Hub and writing them both to Cosmos DB for archiving, and to PowerBI for visualization of sentiment in real-time.</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An indexer runs atop Cosmos DB that updates the Azure Search index which provides full text search capability.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Messages in the Service Bus Topic are pulled by Subscriptions created in the Web App and run on behalf of each client device connected by SignalR.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When the Subscription receives a message, it is pushed via SignalR down to the browser based app and displayed in a web page.</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14554">
              <a:buFont typeface="Arial" panose="020B0604020202020204" pitchFamily="34" charset="0"/>
              <a:buNone/>
            </a:pPr>
            <a:r>
              <a:rPr lang="en-US" b="1" i="1" dirty="0">
                <a:solidFill>
                  <a:srgbClr val="FFFFFF"/>
                </a:solidFill>
                <a:cs typeface="Segoe UI" panose="020B0502040204020203" pitchFamily="34" charset="0"/>
              </a:rPr>
              <a:t>How would you recommend that First Up Consultants receive messages from mobile and desktop browsers?</a:t>
            </a:r>
            <a:br>
              <a:rPr lang="en-US" i="1" dirty="0">
                <a:solidFill>
                  <a:srgbClr val="FFFFFF"/>
                </a:solidFill>
                <a:cs typeface="Segoe UI" panose="020B0502040204020203" pitchFamily="34" charset="0"/>
              </a:rPr>
            </a:br>
            <a:endParaRPr lang="en-US" i="1"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Web Sockets for the device/browser to Web App, the Web App can forward on the messages to a messaging store.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How would you store ingested messages? Would you use Event Hubs or Service Bus? </a:t>
            </a:r>
          </a:p>
          <a:p>
            <a:pPr defTabSz="914554"/>
            <a:endParaRPr lang="en-US" i="1"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Event Hubs.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By using Event Hub, the ingest of chat messages can scale to tremendous volumes, whilst also allowing new downstream consumer applications to be added as needed, without concern for Service Bus Topic and Subscription limits.</a:t>
            </a:r>
          </a:p>
          <a:p>
            <a:pPr defTabSz="914554"/>
            <a:r>
              <a:rPr lang="en-US" dirty="0">
                <a:solidFill>
                  <a:srgbClr val="FFFFFF"/>
                </a:solidFill>
                <a:cs typeface="Segoe UI" panose="020B0502040204020203" pitchFamily="34" charset="0"/>
              </a:rPr>
              <a:t> </a:t>
            </a:r>
            <a:endParaRPr lang="en-US" dirty="0">
              <a:solidFill>
                <a:srgbClr val="FFFFFF"/>
              </a:solidFill>
            </a:endParaRPr>
          </a:p>
          <a:p>
            <a:pPr defTabSz="914554"/>
            <a:r>
              <a:rPr lang="en-US" b="1" i="1" dirty="0">
                <a:solidFill>
                  <a:srgbClr val="FFFFFF"/>
                </a:solidFill>
                <a:cs typeface="Segoe UI" panose="020B0502040204020203" pitchFamily="34" charset="0"/>
              </a:rPr>
              <a:t>How would you forward messages to the intermediate storage from which the recipients will receive them? Would you use Stream Analytics or Web Jobs? </a:t>
            </a:r>
          </a:p>
          <a:p>
            <a:pPr defTabSz="914554"/>
            <a:endParaRPr lang="en-US" i="1"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Azure Functions running Event Processor Host are used to pull chat messages from Event Hubs, and forward on to Service Bus Topic from which chat participants receive their messages.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Stream Analytics does not support message properties (it only works on the body) so Web Jobs would provide a more flexible solution in this case.</a:t>
            </a:r>
          </a:p>
          <a:p>
            <a:pPr marL="171450" indent="-171450" defTabSz="914554">
              <a:buFont typeface="Arial" panose="020B0604020202020204" pitchFamily="34" charset="0"/>
              <a:buChar char="•"/>
            </a:pPr>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What queued storage would you use for the recipients and why? </a:t>
            </a:r>
          </a:p>
          <a:p>
            <a:pPr defTabSz="914554"/>
            <a:endParaRPr lang="en-US"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Service Bus Topics would be used to store the messages while they await the recipient to retrieve them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Given your choice of intermediate storage, how would you implement a public chat room? How would you implement one-on-one chat? </a:t>
            </a:r>
          </a:p>
          <a:p>
            <a:pPr defTabSz="914554"/>
            <a:endParaRPr lang="en-US"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 one-on-one chat consists of two Subscriptions (one for each user in the chat), each subscription with a SQL Filter where the filter examines the message property “SessionID”.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 public chat is many Subscriptions (one for each user in the chat) with a SQL Filter where the filter examines the message property “SessionID”.</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The “connection” is made when messages are sent that have the same value for the SessionID property, because the message will be picked up by the Subscriptions that are listening for messages with that SessionID and ultimately delivered to the related client. </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554"/>
            <a:r>
              <a:rPr lang="en-US" b="1" i="1" dirty="0">
                <a:solidFill>
                  <a:srgbClr val="FFFFFF"/>
                </a:solidFill>
                <a:cs typeface="Segoe UI" panose="020B0502040204020203" pitchFamily="34" charset="0"/>
              </a:rPr>
              <a:t>What service would you recommend First Up Consultants capitalize on in order to scalably apply a sentiment score to each message as it enters the system? </a:t>
            </a:r>
          </a:p>
          <a:p>
            <a:pPr defTabSz="914554"/>
            <a:endParaRPr lang="en-US"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The Text Analytics API, part of Microsoft Cognitive Services.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How would you enhance your baseline chat flow to incorporate this sentiment processing? </a:t>
            </a:r>
          </a:p>
          <a:p>
            <a:pPr defTabSz="914554"/>
            <a:endParaRPr lang="en-US"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Azure Functions are used to pull chat messages from Event Hubs, invoke the Text Analytics API to apply sentiment scores to each message and to forward messages (now including a sentiment score) to Service Bus Topics from which chat participants receive their messages.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554"/>
            <a:r>
              <a:rPr lang="en-US" b="1" i="1" dirty="0">
                <a:solidFill>
                  <a:srgbClr val="FFFFFF"/>
                </a:solidFill>
                <a:cs typeface="Segoe UI" panose="020B0502040204020203" pitchFamily="34" charset="0"/>
              </a:rPr>
              <a:t>What Azure service or API would you suggest First Up Consultants utilize for understanding how to route guests requests to housekeeping or room service?</a:t>
            </a:r>
          </a:p>
          <a:p>
            <a:pPr defTabSz="914554"/>
            <a:endParaRPr lang="en-US" b="1" i="1"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The Language Understanding Intelligent Service (LUIS) API, which is a part of Microsoft Cognitive Services would enable First Up Consultants to define contextual models that can identify intents (e.g., what the chat user is wanting to do) and entities (e.g., the subject of their action). </a:t>
            </a:r>
          </a:p>
          <a:p>
            <a:pPr defTabSz="914554"/>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How would you implement or configure this service? </a:t>
            </a:r>
          </a:p>
          <a:p>
            <a:pPr defTabSz="914554"/>
            <a:endParaRPr lang="en-US" b="1" i="1"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Provision a Cognitive Services account with the API type of LUIS using the Azure Portal.</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the website at https://www.luis.ai/ to create a new app.</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Update the App Settings with the  key they acquired from the Azure Portal.</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the LUIS website to define their intents (e.g., one for ordering room service for the delivery of food, and another intent for the requesting the delivery of room items ) and entities (food items like pizza, pasta or wine and room items like toothpaste or pillows)</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Improve LUIS’s model by providing utterances (examples)</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Publish as REST API</a:t>
            </a:r>
          </a:p>
          <a:p>
            <a:pPr marL="0" indent="0" defTabSz="914554">
              <a:buFont typeface="Arial" charset="0"/>
              <a:buNone/>
            </a:pPr>
            <a:endParaRPr lang="en-US" dirty="0">
              <a:solidFill>
                <a:srgbClr val="FFFFFF"/>
              </a:solidFill>
              <a:cs typeface="Segoe UI" panose="020B0502040204020203" pitchFamily="34" charset="0"/>
            </a:endParaRPr>
          </a:p>
          <a:p>
            <a:pPr defTabSz="914554"/>
            <a:r>
              <a:rPr lang="en-US" b="1" i="1" dirty="0">
                <a:solidFill>
                  <a:srgbClr val="FFFFFF"/>
                </a:solidFill>
                <a:cs typeface="Segoe UI" panose="020B0502040204020203" pitchFamily="34" charset="0"/>
              </a:rPr>
              <a:t>How would you integrate this service into your chat message processing flow?</a:t>
            </a:r>
          </a:p>
          <a:p>
            <a:pPr defTabSz="914554"/>
            <a:endParaRPr lang="en-US"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Event Processor logic should be extended to support the processing of requests</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the message matches one of the configured intents or no intent.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it matches an intent, then Event Processor logic could forward the message on to the Service Bus Topic appropriate for room service or housekeeping, from which they could then respond to the guest as appropriate.</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If it does not match an intent, the message would be forwarded on to the intended Topic with the expectation that hotel staff would respond to it.</a:t>
            </a: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554"/>
            <a:endParaRPr lang="en-US" dirty="0">
              <a:solidFill>
                <a:srgbClr val="FFFFFF"/>
              </a:solidFill>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534278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554"/>
            <a:r>
              <a:rPr lang="en-US" b="1" i="1" dirty="0">
                <a:solidFill>
                  <a:srgbClr val="FFFFFF"/>
                </a:solidFill>
                <a:cs typeface="Segoe UI" panose="020B0502040204020203" pitchFamily="34" charset="0"/>
              </a:rPr>
              <a:t>What Azure services would you use to durably store the messages and enable them for full text search? How would you extend your messaging pipeline so that all messages get archived after they have been tagged with sentiment? </a:t>
            </a:r>
          </a:p>
          <a:p>
            <a:pPr defTabSz="914554"/>
            <a:endParaRPr lang="en-US" b="1" i="1" dirty="0">
              <a:solidFill>
                <a:srgbClr val="FFFFFF"/>
              </a:solidFill>
              <a:cs typeface="Segoe UI" panose="020B0502040204020203" pitchFamily="34" charset="0"/>
            </a:endParaRPr>
          </a:p>
          <a:p>
            <a:pPr marL="285750" lvl="0" indent="-285750" defTabSz="914554">
              <a:buFont typeface="Arial" charset="0"/>
              <a:buChar char="•"/>
            </a:pPr>
            <a:r>
              <a:rPr lang="en-US" dirty="0">
                <a:solidFill>
                  <a:srgbClr val="FFFFFF"/>
                </a:solidFill>
                <a:cs typeface="Segoe UI" panose="020B0502040204020203" pitchFamily="34" charset="0"/>
              </a:rPr>
              <a:t>All chat messages flow thru Event Hubs and are stored in Cosmos DB. To support searching of messages, an Azure Search Index is created that is updated every five minutes by an Azure Search Indexer that pulls new message entries from Cosmos DB.  </a:t>
            </a:r>
          </a:p>
          <a:p>
            <a:pPr marL="285750" lvl="0" indent="-285750" defTabSz="914554">
              <a:buFont typeface="Arial" charset="0"/>
              <a:buChar char="•"/>
            </a:pPr>
            <a:r>
              <a:rPr lang="en-US" dirty="0">
                <a:solidFill>
                  <a:srgbClr val="FFFFFF"/>
                </a:solidFill>
                <a:cs typeface="Segoe UI" panose="020B0502040204020203" pitchFamily="34" charset="0"/>
              </a:rPr>
              <a:t>Once a message is indexed within Azure Search, its properties (such as the username of the user who sent it) and its message text become full-text searchable. </a:t>
            </a:r>
          </a:p>
          <a:p>
            <a:pPr marL="285750" lvl="0" indent="-285750" defTabSz="914554">
              <a:buFont typeface="Arial" charset="0"/>
              <a:buChar char="•"/>
            </a:pPr>
            <a:r>
              <a:rPr lang="en-US" dirty="0">
                <a:solidFill>
                  <a:srgbClr val="FFFFFF"/>
                </a:solidFill>
                <a:cs typeface="Segoe UI" panose="020B0502040204020203" pitchFamily="34" charset="0"/>
              </a:rPr>
              <a:t>To perform a search, the browser which loads the search web page on the device makes a cross-origin, XmlHttpRequest to an API App that wraps requests to the Azure Search API</a:t>
            </a:r>
          </a:p>
          <a:p>
            <a:pPr marL="285750" lvl="0" indent="-285750" defTabSz="914554">
              <a:buFont typeface="Arial" charset="0"/>
              <a:buChar char="•"/>
            </a:pPr>
            <a:r>
              <a:rPr lang="en-US" dirty="0">
                <a:solidFill>
                  <a:srgbClr val="FFFFFF"/>
                </a:solidFill>
                <a:cs typeface="Segoe UI" panose="020B0502040204020203" pitchFamily="34" charset="0"/>
              </a:rPr>
              <a:t>The messages matching the search are returned, with HTML and CSS formatting embedded so that the particular text that matches the search query is emphasized upon results display. </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554"/>
            <a:r>
              <a:rPr lang="en-US" b="1" i="1" dirty="0">
                <a:solidFill>
                  <a:srgbClr val="FFFFFF"/>
                </a:solidFill>
                <a:cs typeface="Segoe UI" panose="020B0502040204020203" pitchFamily="34" charset="0"/>
              </a:rPr>
              <a:t>What tool would you recommend First Up Consultants utilize for constructing their real-time sentiment dashboard? </a:t>
            </a:r>
          </a:p>
          <a:p>
            <a:pPr defTabSz="914554"/>
            <a:endParaRPr lang="en-US"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Use Power BI. Note that they would have to use PowerBI.com to build these dashboards, as currently real-time dashboards cannot be built using Power BI Desktop.</a:t>
            </a:r>
          </a:p>
          <a:p>
            <a:pPr defTabSz="914554"/>
            <a:endParaRPr lang="en-US" dirty="0">
              <a:solidFill>
                <a:srgbClr val="FFFFFF"/>
              </a:solidFill>
              <a:cs typeface="Segoe UI" panose="020B0502040204020203" pitchFamily="34" charset="0"/>
            </a:endParaRPr>
          </a:p>
          <a:p>
            <a:pPr lvl="0" defTabSz="914554"/>
            <a:r>
              <a:rPr lang="en-US" b="1" i="1" dirty="0">
                <a:solidFill>
                  <a:srgbClr val="FFFFFF"/>
                </a:solidFill>
                <a:cs typeface="Segoe UI" panose="020B0502040204020203" pitchFamily="34" charset="0"/>
              </a:rPr>
              <a:t>How would you build this dashboard using the tool you recommended?</a:t>
            </a:r>
          </a:p>
          <a:p>
            <a:pPr lvl="0" defTabSz="914554"/>
            <a:endParaRPr lang="en-US" b="1" i="1" dirty="0">
              <a:solidFill>
                <a:srgbClr val="FFFFFF"/>
              </a:solidFill>
              <a:cs typeface="Segoe UI" panose="020B0502040204020203" pitchFamily="34" charset="0"/>
            </a:endParaRP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To build a real-time dashboard in PowerBI, one needs to create a dashboard populated with visuals created using PowerBI QA on data coming into the dataset from the Stream Analytics Job </a:t>
            </a:r>
          </a:p>
          <a:p>
            <a:pPr marL="171450" indent="-171450" defTabSz="914554">
              <a:buFont typeface="Arial" panose="020B0604020202020204" pitchFamily="34" charset="0"/>
              <a:buChar char="•"/>
            </a:pPr>
            <a:r>
              <a:rPr lang="en-US" dirty="0">
                <a:solidFill>
                  <a:srgbClr val="FFFFFF"/>
                </a:solidFill>
                <a:cs typeface="Segoe UI" panose="020B0502040204020203" pitchFamily="34" charset="0"/>
              </a:rPr>
              <a:t>In the “Ask a question about your data”, they would enter a question that would drive the visualization, such as: “average score created between yesterday and today”. Then adjust the visuals and point to a dashboard.</a:t>
            </a:r>
          </a:p>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871227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defTabSz="914554">
              <a:buFont typeface="Arial" panose="020B0604020202020204" pitchFamily="34" charset="0"/>
              <a:buNone/>
            </a:pPr>
            <a:endParaRPr lang="en-US" dirty="0">
              <a:solidFill>
                <a:srgbClr val="FFFFFF"/>
              </a:solidFill>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24362159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sz="1200" b="1" dirty="0">
                <a:solidFill>
                  <a:schemeClr val="bg1"/>
                </a:solidFill>
                <a:latin typeface="Segoe UI" panose="020B0502040204020203" pitchFamily="34" charset="0"/>
                <a:cs typeface="Segoe UI" panose="020B0502040204020203" pitchFamily="34" charset="0"/>
              </a:rPr>
              <a:t>It is not clear if we should be using the Bot framework for our request forwarding or something else?</a:t>
            </a:r>
          </a:p>
          <a:p>
            <a:pPr marL="0" lvl="0" indent="0">
              <a:buFont typeface="Arial" panose="020B0604020202020204" pitchFamily="34" charset="0"/>
              <a:buNone/>
            </a:pPr>
            <a:endParaRPr lang="en-US" sz="1200" dirty="0">
              <a:solidFill>
                <a:schemeClr val="bg1"/>
              </a:solidFill>
              <a:latin typeface="Segoe UI" panose="020B0502040204020203" pitchFamily="34" charset="0"/>
              <a:cs typeface="Segoe UI" panose="020B0502040204020203" pitchFamily="34" charset="0"/>
            </a:endParaRPr>
          </a:p>
          <a:p>
            <a:pPr marL="171450" indent="-171450" defTabSz="914554">
              <a:spcBef>
                <a:spcPts val="353"/>
              </a:spcBef>
              <a:spcAft>
                <a:spcPts val="882"/>
              </a:spcAft>
              <a:buFont typeface="Arial" panose="020B0604020202020204" pitchFamily="34" charset="0"/>
              <a:buChar char="•"/>
            </a:pPr>
            <a:r>
              <a:rPr lang="en-US" dirty="0">
                <a:solidFill>
                  <a:srgbClr val="FFFFFF"/>
                </a:solidFill>
                <a:cs typeface="Segoe UI" panose="020B0502040204020203" pitchFamily="34" charset="0"/>
              </a:rPr>
              <a:t>The Bot Framework is intended for building chat bots that integrate with existing services such as text/sms, Skype, Slack and Office 365 —on its own it does not provide a chat messaging framework. </a:t>
            </a:r>
          </a:p>
          <a:p>
            <a:pPr marL="171450" indent="-171450" defTabSz="914554">
              <a:spcBef>
                <a:spcPts val="353"/>
              </a:spcBef>
              <a:spcAft>
                <a:spcPts val="882"/>
              </a:spcAft>
              <a:buFont typeface="Arial" panose="020B0604020202020204" pitchFamily="34" charset="0"/>
              <a:buChar char="•"/>
            </a:pPr>
            <a:r>
              <a:rPr lang="en-US" dirty="0">
                <a:solidFill>
                  <a:srgbClr val="FFFFFF"/>
                </a:solidFill>
                <a:cs typeface="Segoe UI" panose="020B0502040204020203" pitchFamily="34" charset="0"/>
              </a:rPr>
              <a:t>In First Up Consultants’ case, they are looking for an in-house chat solution, so the Bot framework would not be an appropriate solution.</a:t>
            </a:r>
          </a:p>
          <a:p>
            <a:pPr marL="171450" indent="-171450" defTabSz="914554">
              <a:spcBef>
                <a:spcPts val="353"/>
              </a:spcBef>
              <a:spcAft>
                <a:spcPts val="882"/>
              </a:spcAft>
              <a:buFont typeface="Arial" panose="020B0604020202020204" pitchFamily="34" charset="0"/>
              <a:buChar char="•"/>
            </a:pPr>
            <a:r>
              <a:rPr lang="en-US" sz="1200" b="0" dirty="0">
                <a:solidFill>
                  <a:srgbClr val="FFFFFF"/>
                </a:solidFill>
                <a:latin typeface="Segoe UI" panose="020B0502040204020203" pitchFamily="34" charset="0"/>
                <a:cs typeface="Segoe UI" panose="020B0502040204020203" pitchFamily="34" charset="0"/>
              </a:rPr>
              <a:t>Bot Framework is appropriate for the Q&amp;A bot capabilities they have asked for, so it’s used in conjunction with the in-house chat solution.</a:t>
            </a:r>
          </a:p>
          <a:p>
            <a:pPr marL="171450" indent="-171450" defTabSz="914554">
              <a:spcBef>
                <a:spcPts val="353"/>
              </a:spcBef>
              <a:spcAft>
                <a:spcPts val="882"/>
              </a:spcAft>
              <a:buFont typeface="Arial" panose="020B0604020202020204" pitchFamily="34" charset="0"/>
              <a:buChar char="•"/>
            </a:pPr>
            <a:endParaRPr lang="en-US" sz="1200" b="0" dirty="0">
              <a:solidFill>
                <a:schemeClr val="bg1"/>
              </a:solidFill>
              <a:latin typeface="Segoe UI" panose="020B0502040204020203" pitchFamily="34" charset="0"/>
              <a:cs typeface="Segoe UI" panose="020B0502040204020203" pitchFamily="34" charset="0"/>
            </a:endParaRPr>
          </a:p>
          <a:p>
            <a:pPr marL="0" lvl="0" indent="0">
              <a:buFont typeface="Arial" panose="020B0604020202020204" pitchFamily="34" charset="0"/>
              <a:buNone/>
            </a:pPr>
            <a:r>
              <a:rPr lang="en-US" sz="1200" b="1" dirty="0">
                <a:solidFill>
                  <a:schemeClr val="bg1"/>
                </a:solidFill>
                <a:latin typeface="Segoe UI" panose="020B0502040204020203" pitchFamily="34" charset="0"/>
                <a:cs typeface="Segoe UI" panose="020B0502040204020203" pitchFamily="34" charset="0"/>
              </a:rPr>
              <a:t>We do not want to build our own machine learning models in order to detect the sentiment of chat in real time.</a:t>
            </a:r>
          </a:p>
          <a:p>
            <a:pPr marL="0" lvl="0" indent="0">
              <a:buFont typeface="Arial" panose="020B0604020202020204" pitchFamily="34" charset="0"/>
              <a:buNone/>
            </a:pPr>
            <a:endParaRPr lang="en-US" sz="1200" dirty="0">
              <a:solidFill>
                <a:schemeClr val="bg1"/>
              </a:solidFill>
              <a:latin typeface="Segoe UI" panose="020B0502040204020203" pitchFamily="34" charset="0"/>
              <a:cs typeface="Segoe UI" panose="020B0502040204020203" pitchFamily="34"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rgbClr val="FFFFFF"/>
                </a:solidFill>
                <a:cs typeface="Segoe UI" panose="020B0502040204020203" pitchFamily="34" charset="0"/>
              </a:rPr>
              <a:t>By using the Text Analytics API, First Up Consultants is able to leverage a field tested, performant text sentiment model that requires only invocation by web service call. </a:t>
            </a:r>
          </a:p>
          <a:p>
            <a:pPr marL="0" lvl="0" indent="0">
              <a:buFont typeface="Arial" panose="020B0604020202020204" pitchFamily="34" charset="0"/>
              <a:buNone/>
            </a:pPr>
            <a:endParaRPr lang="en-US" sz="1200" b="1" dirty="0">
              <a:solidFill>
                <a:schemeClr val="bg1"/>
              </a:solidFill>
              <a:latin typeface="Segoe UI" panose="020B0502040204020203" pitchFamily="34" charset="0"/>
              <a:cs typeface="Segoe UI" panose="020B0502040204020203" pitchFamily="34" charset="0"/>
            </a:endParaRPr>
          </a:p>
          <a:p>
            <a:pPr marL="0" lvl="0" indent="0">
              <a:buFont typeface="Arial" panose="020B0604020202020204" pitchFamily="34" charset="0"/>
              <a:buNone/>
            </a:pPr>
            <a:r>
              <a:rPr lang="en-US" sz="1200" b="1" dirty="0">
                <a:solidFill>
                  <a:schemeClr val="bg1"/>
                </a:solidFill>
                <a:latin typeface="Segoe UI" panose="020B0502040204020203" pitchFamily="34" charset="0"/>
                <a:cs typeface="Segoe UI" panose="020B0502040204020203" pitchFamily="34" charset="0"/>
              </a:rPr>
              <a:t>Can we really build a real-time, intelligent chat solution entirely in Azure?</a:t>
            </a:r>
          </a:p>
          <a:p>
            <a:pPr marL="0" lvl="0" indent="0">
              <a:buFont typeface="Arial" panose="020B0604020202020204" pitchFamily="34" charset="0"/>
              <a:buNone/>
            </a:pPr>
            <a:endParaRPr lang="en-US" sz="1200" b="0" dirty="0">
              <a:solidFill>
                <a:schemeClr val="bg1"/>
              </a:solidFill>
              <a:latin typeface="Segoe UI" panose="020B0502040204020203" pitchFamily="34" charset="0"/>
              <a:cs typeface="Segoe UI" panose="020B0502040204020203" pitchFamily="34" charset="0"/>
            </a:endParaRPr>
          </a:p>
          <a:p>
            <a:pPr marL="171450" lvl="0" indent="-171450">
              <a:buFont typeface="Arial" panose="020B0604020202020204" pitchFamily="34" charset="0"/>
              <a:buChar char="•"/>
            </a:pPr>
            <a:r>
              <a:rPr lang="en-US" sz="1200" b="0" dirty="0">
                <a:solidFill>
                  <a:schemeClr val="bg1"/>
                </a:solidFill>
                <a:latin typeface="Segoe UI" panose="020B0502040204020203" pitchFamily="34" charset="0"/>
                <a:cs typeface="Segoe UI" panose="020B0502040204020203" pitchFamily="34" charset="0"/>
              </a:rPr>
              <a:t>Yes!</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9873875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sz="1000" kern="1200" dirty="0">
              <a:solidFill>
                <a:schemeClr val="tx1"/>
              </a:solidFill>
              <a:effectLst/>
              <a:latin typeface="+mn-lt"/>
              <a:ea typeface="+mn-ea"/>
              <a:cs typeface="+mn-cs"/>
            </a:endParaRPr>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7/31/2020 3:20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23</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Aft>
                <a:spcPts val="882"/>
              </a:spcAft>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First Up Consultants specialize in building software solutions for the hospitality industry. </a:t>
            </a:r>
          </a:p>
          <a:p>
            <a:pPr marL="171450" indent="-171450">
              <a:spcAft>
                <a:spcPts val="882"/>
              </a:spcAft>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They are designing their latest product as an enterprise grade, social chat app called Concierge+. </a:t>
            </a:r>
          </a:p>
          <a:p>
            <a:pPr marL="628650" marR="0" lvl="1" indent="-171450" algn="l" defTabSz="914400" rtl="0" eaLnBrk="1" fontAlgn="auto" latinLnBrk="0" hangingPunct="1">
              <a:lnSpc>
                <a:spcPct val="100000"/>
              </a:lnSpc>
              <a:spcBef>
                <a:spcPts val="0"/>
              </a:spcBef>
              <a:spcAft>
                <a:spcPts val="882"/>
              </a:spcAft>
              <a:buClrTx/>
              <a:buSzTx/>
              <a:buFont typeface="Arial" panose="020B0604020202020204" pitchFamily="34" charset="0"/>
              <a:buChar char="•"/>
              <a:tabLst/>
              <a:defRPr/>
            </a:pPr>
            <a:r>
              <a:rPr lang="en-US" sz="1200" dirty="0">
                <a:solidFill>
                  <a:schemeClr val="bg1"/>
                </a:solidFill>
              </a:rPr>
              <a:t>Support for one-on-one chat sessions between a hotel guest and a hotel concierge</a:t>
            </a:r>
          </a:p>
          <a:p>
            <a:pPr marL="628650" marR="0" lvl="1" indent="-171450" algn="l" defTabSz="914400" rtl="0" eaLnBrk="1" fontAlgn="auto" latinLnBrk="0" hangingPunct="1">
              <a:lnSpc>
                <a:spcPct val="100000"/>
              </a:lnSpc>
              <a:spcBef>
                <a:spcPts val="0"/>
              </a:spcBef>
              <a:spcAft>
                <a:spcPts val="882"/>
              </a:spcAft>
              <a:buClrTx/>
              <a:buSzTx/>
              <a:buFont typeface="Arial" panose="020B0604020202020204" pitchFamily="34" charset="0"/>
              <a:buChar char="•"/>
              <a:tabLst/>
              <a:defRPr/>
            </a:pPr>
            <a:r>
              <a:rPr lang="en-US" sz="1200" dirty="0">
                <a:solidFill>
                  <a:schemeClr val="bg1"/>
                </a:solidFill>
              </a:rPr>
              <a:t>Public chat room for hotel guests and hotel staff, called the Hotel Lobby</a:t>
            </a:r>
          </a:p>
          <a:p>
            <a:pPr marL="628650" marR="0" lvl="1" indent="-171450" algn="l" defTabSz="914400" rtl="0" eaLnBrk="1" fontAlgn="auto" latinLnBrk="0" hangingPunct="1">
              <a:lnSpc>
                <a:spcPct val="100000"/>
              </a:lnSpc>
              <a:spcBef>
                <a:spcPts val="0"/>
              </a:spcBef>
              <a:spcAft>
                <a:spcPts val="882"/>
              </a:spcAft>
              <a:buClrTx/>
              <a:buSzTx/>
              <a:buFont typeface="Arial" panose="020B0604020202020204" pitchFamily="34" charset="0"/>
              <a:buChar char="•"/>
              <a:tabLst/>
              <a:defRPr/>
            </a:pPr>
            <a:r>
              <a:rPr lang="en-US" sz="1200" dirty="0">
                <a:solidFill>
                  <a:schemeClr val="bg1"/>
                </a:solidFill>
              </a:rPr>
              <a:t>Full-text message search, including via #hashtags and @usernames </a:t>
            </a:r>
            <a:endParaRPr lang="en-US" sz="1200" dirty="0">
              <a:solidFill>
                <a:schemeClr val="bg1"/>
              </a:solidFill>
              <a:latin typeface="Segoe UI" panose="020B0502040204020203" pitchFamily="34" charset="0"/>
              <a:cs typeface="Segoe UI" panose="020B0502040204020203" pitchFamily="34" charset="0"/>
            </a:endParaRPr>
          </a:p>
          <a:p>
            <a:pPr marL="171450" indent="-171450">
              <a:spcAft>
                <a:spcPts val="882"/>
              </a:spcAft>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The mobile web app is intended to enable guests to easily stay in touch with the concierge and other guests, enabling greater personalization and improving their experience during their stay.</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spcAft>
                <a:spcPts val="882"/>
              </a:spcAft>
              <a:buFont typeface="Arial" panose="020B0604020202020204" pitchFamily="34" charset="0"/>
              <a:buChar char="•"/>
            </a:pPr>
            <a:r>
              <a:rPr lang="en-US" sz="1200" dirty="0">
                <a:solidFill>
                  <a:schemeClr val="bg1"/>
                </a:solidFill>
              </a:rPr>
              <a:t>First Up Consultants wants to build a solution that is both scalable and extensible.</a:t>
            </a:r>
          </a:p>
          <a:p>
            <a:pPr marL="628650" lvl="1" indent="-171450">
              <a:spcAft>
                <a:spcPts val="882"/>
              </a:spcAft>
              <a:buFont typeface="Arial" panose="020B0604020202020204" pitchFamily="34" charset="0"/>
              <a:buChar char="•"/>
            </a:pPr>
            <a:r>
              <a:rPr lang="en-US" sz="1200" dirty="0">
                <a:solidFill>
                  <a:schemeClr val="bg1"/>
                </a:solidFill>
              </a:rPr>
              <a:t>Scalable to support a thousand guests in a chat room (not that they expect this) or 2,000 concurrent on one-one chats.</a:t>
            </a:r>
          </a:p>
          <a:p>
            <a:pPr marL="628650" lvl="1" indent="-171450">
              <a:spcAft>
                <a:spcPts val="882"/>
              </a:spcAft>
              <a:buFont typeface="Arial" panose="020B0604020202020204" pitchFamily="34" charset="0"/>
              <a:buChar char="•"/>
            </a:pPr>
            <a:r>
              <a:rPr lang="en-US" sz="1200" dirty="0">
                <a:solidFill>
                  <a:schemeClr val="bg1"/>
                </a:solidFill>
              </a:rPr>
              <a:t>Extensible in the sense that they can add new features on top of the solid, baseline real-time messaging functionality. </a:t>
            </a:r>
          </a:p>
          <a:p>
            <a:pPr marL="171450" indent="-171450">
              <a:spcAft>
                <a:spcPts val="882"/>
              </a:spcAft>
              <a:buFont typeface="Arial" panose="020B0604020202020204" pitchFamily="34" charset="0"/>
              <a:buChar char="•"/>
            </a:pPr>
            <a:r>
              <a:rPr lang="en-US" sz="1200" dirty="0">
                <a:solidFill>
                  <a:schemeClr val="bg1"/>
                </a:solidFill>
              </a:rPr>
              <a:t>Hotel operators are motivated to keep tabs on guest sentiment in real-time, so they can respond to any upset guests quickly and turn a miserable stay into an amazing stay. </a:t>
            </a:r>
          </a:p>
          <a:p>
            <a:pPr marL="171450" indent="-171450">
              <a:spcAft>
                <a:spcPts val="882"/>
              </a:spcAft>
              <a:buFont typeface="Arial" panose="020B0604020202020204" pitchFamily="34" charset="0"/>
              <a:buChar char="•"/>
            </a:pPr>
            <a:r>
              <a:rPr lang="en-US" sz="1200" dirty="0">
                <a:solidFill>
                  <a:schemeClr val="bg1"/>
                </a:solidFill>
              </a:rPr>
              <a:t>Wanting to be proactive--  experiment with automating the routing of routine guest requests (e.g., “Can I get more towels?”, “I forgot my toothbrush” and “Can I get a bottle of champagne”) that would otherwise require the attention of an already overloaded front desk attendant</a:t>
            </a:r>
          </a:p>
          <a:p>
            <a:pPr marL="171450" indent="-171450">
              <a:spcAft>
                <a:spcPts val="882"/>
              </a:spcAft>
              <a:buFont typeface="Arial" panose="020B0604020202020204" pitchFamily="34" charset="0"/>
              <a:buChar char="•"/>
            </a:pPr>
            <a:r>
              <a:rPr lang="en-US" sz="1200" dirty="0">
                <a:solidFill>
                  <a:schemeClr val="bg1"/>
                </a:solidFill>
              </a:rPr>
              <a:t>A bot could answer a series of questions that guests are likely to ask.</a:t>
            </a:r>
          </a:p>
          <a:p>
            <a:pPr marL="171450" indent="-171450">
              <a:spcAft>
                <a:spcPts val="882"/>
              </a:spcAft>
              <a:buFont typeface="Arial" panose="020B0604020202020204" pitchFamily="34" charset="0"/>
              <a:buChar char="•"/>
            </a:pPr>
            <a:r>
              <a:rPr lang="en-US" sz="1200" dirty="0">
                <a:solidFill>
                  <a:schemeClr val="bg1"/>
                </a:solidFill>
              </a:rPr>
              <a:t>They would like to log the messages to a durable store and make them full text searchable. To enable Twitter-like search for @entities and #labels. </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99193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First Up Consultants would like their Concierge+ service to avoid using any servers or VMs that they would have to maintain .</a:t>
            </a:r>
          </a:p>
          <a:p>
            <a:pPr marL="171450" lvl="0" indent="-171450">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Their real-time chat solution needs to be scalable to support their largest hotel customers.</a:t>
            </a:r>
          </a:p>
          <a:p>
            <a:pPr marL="171450" lvl="0" indent="-171450">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The chat solution needs to be extensible, provide support for sentiment analysis, and contextual understanding.</a:t>
            </a:r>
          </a:p>
          <a:p>
            <a:pPr marL="171450" lvl="0" indent="-171450">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The solution should contain a bot capable of automatically responding to frequently asked customer questions. This will free up the time of their concierge desk staff to respond to more urgent matters.</a:t>
            </a:r>
          </a:p>
          <a:p>
            <a:pPr marL="171450" lvl="0" indent="-171450">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The public chat history needs to be fully searchable.</a:t>
            </a:r>
          </a:p>
          <a:p>
            <a:pPr marL="171450" lvl="0" indent="-171450">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The dashboard they use to visualize sentiment needs to update in real time as well as view trending sentiment over time.</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It is not clear if we should be using the Bot framework for our request forwarding or something else?</a:t>
            </a:r>
          </a:p>
          <a:p>
            <a:pPr marL="171450" lvl="0" indent="-171450">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We do not want to build our own machine learning models in order to detect the sentiment of chat in real time.</a:t>
            </a:r>
          </a:p>
          <a:p>
            <a:pPr marL="171450" lvl="0" indent="-171450">
              <a:buFont typeface="Arial" panose="020B0604020202020204" pitchFamily="34" charset="0"/>
              <a:buChar char="•"/>
            </a:pPr>
            <a:r>
              <a:rPr lang="en-US" sz="1200" dirty="0">
                <a:solidFill>
                  <a:schemeClr val="bg1"/>
                </a:solidFill>
                <a:latin typeface="Segoe UI" panose="020B0502040204020203" pitchFamily="34" charset="0"/>
                <a:cs typeface="Segoe UI" panose="020B0502040204020203" pitchFamily="34" charset="0"/>
              </a:rPr>
              <a:t>Can we really build a real-time intelligent chat solution entirely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time to design a solution.</a:t>
            </a:r>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29744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5.xml"/><Relationship Id="rId5" Type="http://schemas.openxmlformats.org/officeDocument/2006/relationships/image" Target="../media/image20.sv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 Id="rId5" Type="http://schemas.openxmlformats.org/officeDocument/2006/relationships/image" Target="../media/image11.png"/><Relationship Id="rId4" Type="http://schemas.openxmlformats.org/officeDocument/2006/relationships/image" Target="../media/image10.sv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Intelligent analytics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a:bodyPr>
          <a:lstStyle/>
          <a:p>
            <a:r>
              <a:rPr lang="en-US" sz="3600" dirty="0"/>
              <a:t>Marc Tripp, CTO of First Up Consultants</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CIOs, or to application sponsors (like a VP LOB, CMO) or to those that represent the Business Unit IT or developers that report to application sponsors.</a:t>
            </a:r>
          </a:p>
        </p:txBody>
      </p:sp>
      <p:pic>
        <p:nvPicPr>
          <p:cNvPr id="4" name="Picture 3" descr="Group of people sitting around a conference table." title="Target audience icon">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Preferred solution high-level architecture. Shows data flowing in from user devices, like mobile phones and laptops, to an Azure Web App. Those messages are sent to Event Hub, which are then processed by an Azure Function running an Event Processor Host. This is responsible for executing Azure Cognitive Services for sentiment analysis and language understanding. Data is sent to Service Bus and another Event Hub for processing.">
            <a:extLst>
              <a:ext uri="{FF2B5EF4-FFF2-40B4-BE49-F238E27FC236}">
                <a16:creationId xmlns:a16="http://schemas.microsoft.com/office/drawing/2014/main" id="{413DA150-A6A2-4FA9-825B-DE50651435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9706" y="1094801"/>
            <a:ext cx="9430325" cy="5473688"/>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11655839" cy="5379312"/>
          </a:xfrm>
        </p:spPr>
        <p:txBody>
          <a:bodyPr>
            <a:noAutofit/>
          </a:bodyPr>
          <a:lstStyle/>
          <a:p>
            <a:pPr marL="0" indent="0">
              <a:buNone/>
            </a:pPr>
            <a:r>
              <a:rPr lang="en-US" sz="3600" dirty="0">
                <a:solidFill>
                  <a:schemeClr val="tx1"/>
                </a:solidFill>
              </a:rPr>
              <a:t>Baseline Chat</a:t>
            </a:r>
            <a:endParaRPr lang="en-US" sz="3600" dirty="0">
              <a:solidFill>
                <a:schemeClr val="tx1"/>
              </a:solidFill>
              <a:latin typeface="+mj-lt"/>
            </a:endParaRPr>
          </a:p>
          <a:p>
            <a:r>
              <a:rPr lang="en-US" sz="2800" dirty="0">
                <a:solidFill>
                  <a:schemeClr val="tx1"/>
                </a:solidFill>
              </a:rPr>
              <a:t>Use Web Sockets</a:t>
            </a:r>
          </a:p>
          <a:p>
            <a:endParaRPr lang="en-US" sz="2800" dirty="0">
              <a:solidFill>
                <a:schemeClr val="tx1"/>
              </a:solidFill>
              <a:latin typeface="+mj-lt"/>
            </a:endParaRPr>
          </a:p>
          <a:p>
            <a:r>
              <a:rPr lang="en-US" sz="2800" dirty="0">
                <a:solidFill>
                  <a:schemeClr val="tx1"/>
                </a:solidFill>
              </a:rPr>
              <a:t>Use Event Hubs</a:t>
            </a:r>
          </a:p>
          <a:p>
            <a:endParaRPr lang="en-US" sz="2800" dirty="0">
              <a:solidFill>
                <a:schemeClr val="tx1"/>
              </a:solidFill>
              <a:latin typeface="+mj-lt"/>
            </a:endParaRPr>
          </a:p>
          <a:p>
            <a:r>
              <a:rPr lang="en-US" sz="2800" dirty="0">
                <a:solidFill>
                  <a:schemeClr val="tx1"/>
                </a:solidFill>
                <a:latin typeface="+mj-lt"/>
              </a:rPr>
              <a:t>Azure Functions running Event Proc</a:t>
            </a:r>
            <a:r>
              <a:rPr lang="en-US" sz="2800" dirty="0">
                <a:solidFill>
                  <a:schemeClr val="tx1"/>
                </a:solidFill>
              </a:rPr>
              <a:t>essor Host forward messages to Service Bus Topic for intermediate storage.</a:t>
            </a:r>
          </a:p>
          <a:p>
            <a:endParaRPr lang="en-US" sz="2800" dirty="0">
              <a:solidFill>
                <a:schemeClr val="tx1"/>
              </a:solidFill>
              <a:latin typeface="+mj-lt"/>
            </a:endParaRPr>
          </a:p>
          <a:p>
            <a:r>
              <a:rPr lang="en-US" sz="2800" dirty="0">
                <a:solidFill>
                  <a:schemeClr val="tx1"/>
                </a:solidFill>
              </a:rPr>
              <a:t>Chat sessions use Subscriptions and SessionIDs to identify message recipients.</a:t>
            </a:r>
          </a:p>
          <a:p>
            <a:endParaRPr lang="en-US" sz="3600" dirty="0">
              <a:solidFill>
                <a:schemeClr val="tx1"/>
              </a:solidFill>
              <a:latin typeface="+mj-lt"/>
            </a:endParaRPr>
          </a:p>
          <a:p>
            <a:endParaRPr lang="en-US" sz="3600" dirty="0">
              <a:solidFill>
                <a:schemeClr val="tx1"/>
              </a:solidFill>
              <a:latin typeface="+mj-lt"/>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11653519" cy="5281962"/>
          </a:xfrm>
        </p:spPr>
        <p:txBody>
          <a:bodyPr>
            <a:normAutofit/>
          </a:bodyPr>
          <a:lstStyle/>
          <a:p>
            <a:pPr marL="0" indent="0">
              <a:buNone/>
            </a:pPr>
            <a:r>
              <a:rPr lang="en-US" sz="3600" dirty="0">
                <a:solidFill>
                  <a:schemeClr val="tx1"/>
                </a:solidFill>
                <a:latin typeface="+mj-lt"/>
              </a:rPr>
              <a:t>Sentiment Analysis</a:t>
            </a:r>
          </a:p>
          <a:p>
            <a:pPr marL="0" indent="0">
              <a:buNone/>
            </a:pPr>
            <a:endParaRPr lang="en-US" sz="3600" dirty="0">
              <a:solidFill>
                <a:schemeClr val="tx1"/>
              </a:solidFill>
              <a:latin typeface="+mj-lt"/>
            </a:endParaRPr>
          </a:p>
          <a:p>
            <a:r>
              <a:rPr lang="en-US" sz="2800" dirty="0">
                <a:solidFill>
                  <a:schemeClr val="tx1"/>
                </a:solidFill>
              </a:rPr>
              <a:t>Use Text Analytics API to apply sentiment scores.</a:t>
            </a:r>
          </a:p>
          <a:p>
            <a:endParaRPr lang="en-US" sz="2800" dirty="0">
              <a:solidFill>
                <a:schemeClr val="tx1"/>
              </a:solidFill>
              <a:latin typeface="+mj-lt"/>
            </a:endParaRPr>
          </a:p>
          <a:p>
            <a:r>
              <a:rPr lang="en-US" sz="2800" dirty="0">
                <a:solidFill>
                  <a:schemeClr val="tx1"/>
                </a:solidFill>
              </a:rPr>
              <a:t>Sentiment processing handled with Azure Functions.</a:t>
            </a:r>
            <a:endParaRPr lang="en-US" sz="2800" dirty="0">
              <a:solidFill>
                <a:schemeClr val="tx1"/>
              </a:solidFill>
              <a:latin typeface="+mj-lt"/>
            </a:endParaRPr>
          </a:p>
        </p:txBody>
      </p:sp>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11655839" cy="5379312"/>
          </a:xfrm>
        </p:spPr>
        <p:txBody>
          <a:bodyPr>
            <a:normAutofit/>
          </a:bodyPr>
          <a:lstStyle/>
          <a:p>
            <a:pPr marL="0" indent="0">
              <a:buNone/>
            </a:pPr>
            <a:r>
              <a:rPr lang="en-US" sz="3600" dirty="0">
                <a:solidFill>
                  <a:schemeClr val="tx1"/>
                </a:solidFill>
                <a:latin typeface="+mj-lt"/>
              </a:rPr>
              <a:t>Request Forwarding</a:t>
            </a:r>
          </a:p>
          <a:p>
            <a:r>
              <a:rPr lang="en-US" sz="2800" dirty="0">
                <a:solidFill>
                  <a:schemeClr val="tx1"/>
                </a:solidFill>
              </a:rPr>
              <a:t>Implement LUIS API for understanding intent of customer messages.</a:t>
            </a:r>
          </a:p>
          <a:p>
            <a:endParaRPr lang="en-US" sz="2800" dirty="0">
              <a:solidFill>
                <a:schemeClr val="tx1"/>
              </a:solidFill>
              <a:latin typeface="+mj-lt"/>
            </a:endParaRPr>
          </a:p>
          <a:p>
            <a:r>
              <a:rPr lang="en-US" sz="2800" dirty="0">
                <a:solidFill>
                  <a:schemeClr val="tx1"/>
                </a:solidFill>
              </a:rPr>
              <a:t>Configure new LUIS app on the LUIS website.</a:t>
            </a:r>
          </a:p>
          <a:p>
            <a:endParaRPr lang="en-US" sz="2800" dirty="0">
              <a:solidFill>
                <a:schemeClr val="tx1"/>
              </a:solidFill>
              <a:latin typeface="+mj-lt"/>
            </a:endParaRPr>
          </a:p>
          <a:p>
            <a:r>
              <a:rPr lang="en-US" sz="2800" dirty="0">
                <a:solidFill>
                  <a:schemeClr val="tx1"/>
                </a:solidFill>
              </a:rPr>
              <a:t>Publish LUIS app as REST API.</a:t>
            </a:r>
          </a:p>
          <a:p>
            <a:endParaRPr lang="en-US" sz="2800" dirty="0">
              <a:solidFill>
                <a:schemeClr val="tx1"/>
              </a:solidFill>
              <a:latin typeface="+mj-lt"/>
            </a:endParaRPr>
          </a:p>
          <a:p>
            <a:r>
              <a:rPr lang="en-US" sz="2800" dirty="0">
                <a:solidFill>
                  <a:schemeClr val="tx1"/>
                </a:solidFill>
              </a:rPr>
              <a:t>Event Processor logic can forward messages to appropriate Service Bus Topic, based on intent.</a:t>
            </a:r>
            <a:endParaRPr lang="en-US" sz="2800" dirty="0">
              <a:solidFill>
                <a:schemeClr val="tx1"/>
              </a:solidFill>
              <a:latin typeface="+mj-lt"/>
            </a:endParaRPr>
          </a:p>
        </p:txBody>
      </p:sp>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11655839" cy="5379312"/>
          </a:xfrm>
        </p:spPr>
        <p:txBody>
          <a:bodyPr>
            <a:normAutofit/>
          </a:bodyPr>
          <a:lstStyle/>
          <a:p>
            <a:pPr marL="0" indent="0">
              <a:buNone/>
            </a:pPr>
            <a:r>
              <a:rPr lang="en-US" sz="3600" dirty="0">
                <a:solidFill>
                  <a:schemeClr val="tx1"/>
                </a:solidFill>
                <a:latin typeface="+mj-lt"/>
              </a:rPr>
              <a:t>Q&amp;A Bot</a:t>
            </a:r>
            <a:br>
              <a:rPr lang="en-US" sz="3600" dirty="0">
                <a:solidFill>
                  <a:schemeClr val="tx1"/>
                </a:solidFill>
                <a:latin typeface="+mj-lt"/>
              </a:rPr>
            </a:br>
            <a:endParaRPr lang="en-US" sz="3600" dirty="0">
              <a:solidFill>
                <a:schemeClr val="tx1"/>
              </a:solidFill>
              <a:latin typeface="+mj-lt"/>
            </a:endParaRPr>
          </a:p>
          <a:p>
            <a:r>
              <a:rPr lang="en-US" sz="2800" dirty="0">
                <a:solidFill>
                  <a:schemeClr val="tx1"/>
                </a:solidFill>
              </a:rPr>
              <a:t>Use Cognitive Services QnA Maker to create a knowledge base.</a:t>
            </a:r>
            <a:br>
              <a:rPr lang="en-US" sz="2800" dirty="0">
                <a:solidFill>
                  <a:schemeClr val="tx1"/>
                </a:solidFill>
              </a:rPr>
            </a:br>
            <a:endParaRPr lang="en-US" sz="2800" dirty="0">
              <a:solidFill>
                <a:schemeClr val="tx1"/>
              </a:solidFill>
            </a:endParaRPr>
          </a:p>
          <a:p>
            <a:r>
              <a:rPr lang="en-US" sz="2800" dirty="0">
                <a:solidFill>
                  <a:schemeClr val="tx1"/>
                </a:solidFill>
                <a:latin typeface="+mj-lt"/>
              </a:rPr>
              <a:t>Create an instance of Bot Services that connects to QnA Maker knowledge base.</a:t>
            </a:r>
            <a:br>
              <a:rPr lang="en-US" sz="2800" dirty="0">
                <a:solidFill>
                  <a:schemeClr val="tx1"/>
                </a:solidFill>
                <a:latin typeface="+mj-lt"/>
              </a:rPr>
            </a:br>
            <a:endParaRPr lang="en-US" sz="2800" dirty="0">
              <a:solidFill>
                <a:schemeClr val="tx1"/>
              </a:solidFill>
              <a:latin typeface="+mj-lt"/>
            </a:endParaRPr>
          </a:p>
          <a:p>
            <a:r>
              <a:rPr lang="en-US" sz="2800" dirty="0">
                <a:solidFill>
                  <a:schemeClr val="tx1"/>
                </a:solidFill>
              </a:rPr>
              <a:t>Embed the bot into the web app.</a:t>
            </a:r>
            <a:endParaRPr lang="en-US" sz="2800" dirty="0">
              <a:solidFill>
                <a:schemeClr val="tx1"/>
              </a:solidFill>
              <a:latin typeface="+mj-lt"/>
            </a:endParaRPr>
          </a:p>
        </p:txBody>
      </p:sp>
    </p:spTree>
    <p:extLst>
      <p:ext uri="{BB962C8B-B14F-4D97-AF65-F5344CB8AC3E}">
        <p14:creationId xmlns:p14="http://schemas.microsoft.com/office/powerpoint/2010/main" val="720824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- 6</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5379312"/>
          </a:xfrm>
        </p:spPr>
        <p:txBody>
          <a:bodyPr>
            <a:normAutofit/>
          </a:bodyPr>
          <a:lstStyle/>
          <a:p>
            <a:pPr marL="0" indent="0">
              <a:buNone/>
            </a:pPr>
            <a:r>
              <a:rPr lang="en-US" sz="3600" dirty="0">
                <a:solidFill>
                  <a:schemeClr val="tx1"/>
                </a:solidFill>
                <a:latin typeface="+mj-lt"/>
              </a:rPr>
              <a:t>Message Search</a:t>
            </a:r>
          </a:p>
          <a:p>
            <a:pPr marL="0" indent="0">
              <a:buNone/>
            </a:pPr>
            <a:endParaRPr lang="en-US" sz="3600" dirty="0">
              <a:solidFill>
                <a:schemeClr val="tx1"/>
              </a:solidFill>
              <a:latin typeface="+mj-lt"/>
            </a:endParaRPr>
          </a:p>
          <a:p>
            <a:r>
              <a:rPr lang="en-US" sz="2800" dirty="0">
                <a:solidFill>
                  <a:schemeClr val="tx1"/>
                </a:solidFill>
              </a:rPr>
              <a:t>Chat message flows through Event Hubs</a:t>
            </a:r>
          </a:p>
          <a:p>
            <a:endParaRPr lang="en-US" sz="2800" dirty="0">
              <a:solidFill>
                <a:schemeClr val="tx1"/>
              </a:solidFill>
              <a:latin typeface="+mj-lt"/>
            </a:endParaRPr>
          </a:p>
          <a:p>
            <a:r>
              <a:rPr lang="en-US" sz="2800" dirty="0">
                <a:solidFill>
                  <a:schemeClr val="tx1"/>
                </a:solidFill>
              </a:rPr>
              <a:t>Message stored in Cosmos DB</a:t>
            </a:r>
          </a:p>
          <a:p>
            <a:endParaRPr lang="en-US" sz="2800" dirty="0">
              <a:solidFill>
                <a:schemeClr val="tx1"/>
              </a:solidFill>
              <a:latin typeface="+mj-lt"/>
            </a:endParaRPr>
          </a:p>
          <a:p>
            <a:r>
              <a:rPr lang="en-US" sz="2800" dirty="0">
                <a:solidFill>
                  <a:schemeClr val="tx1"/>
                </a:solidFill>
              </a:rPr>
              <a:t>Full-text search through Azure Search</a:t>
            </a:r>
            <a:endParaRPr lang="en-US" sz="2800" dirty="0">
              <a:solidFill>
                <a:schemeClr val="tx1"/>
              </a:solidFill>
              <a:latin typeface="+mj-lt"/>
            </a:endParaRPr>
          </a:p>
        </p:txBody>
      </p:sp>
      <p:pic>
        <p:nvPicPr>
          <p:cNvPr id="22" name="Picture 21" descr="This is the Preferred solution for Message Fowarding, sending chat messages through Event Hubs. Search implemented through Azure Search. Devices (performing searches) on the left feed into API App (Search API) via #Seattle. API App (via #Seattle) then flows into an Azure cloud labeled Search (match text) which then flows back to API App with a collection of message documents with hit highlighting." title="Azure Services flowchart">
            <a:extLst>
              <a:ext uri="{FF2B5EF4-FFF2-40B4-BE49-F238E27FC236}">
                <a16:creationId xmlns:a16="http://schemas.microsoft.com/office/drawing/2014/main" id="{63353C63-4C51-4CED-ACFE-851541A04AED}"/>
              </a:ext>
            </a:extLst>
          </p:cNvPr>
          <p:cNvPicPr/>
          <p:nvPr/>
        </p:nvPicPr>
        <p:blipFill>
          <a:blip r:embed="rId3">
            <a:extLst>
              <a:ext uri="{28A0092B-C50C-407E-A947-70E740481C1C}">
                <a14:useLocalDpi xmlns:a14="http://schemas.microsoft.com/office/drawing/2010/main" val="0"/>
              </a:ext>
            </a:extLst>
          </a:blip>
          <a:stretch>
            <a:fillRect/>
          </a:stretch>
        </p:blipFill>
        <p:spPr>
          <a:xfrm>
            <a:off x="7376917" y="2346684"/>
            <a:ext cx="4606842" cy="3064298"/>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- 7</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5458758"/>
          </a:xfrm>
        </p:spPr>
        <p:txBody>
          <a:bodyPr>
            <a:noAutofit/>
          </a:bodyPr>
          <a:lstStyle/>
          <a:p>
            <a:pPr marL="0" indent="0">
              <a:buNone/>
            </a:pPr>
            <a:r>
              <a:rPr lang="en-US" sz="3600" dirty="0">
                <a:solidFill>
                  <a:schemeClr val="tx1"/>
                </a:solidFill>
                <a:latin typeface="+mj-lt"/>
              </a:rPr>
              <a:t>Visualization and Reporting</a:t>
            </a:r>
          </a:p>
          <a:p>
            <a:r>
              <a:rPr lang="en-US" sz="2800" dirty="0">
                <a:solidFill>
                  <a:schemeClr val="tx1"/>
                </a:solidFill>
                <a:latin typeface="Segoe UI Semilight" panose="020B0402040204020203" pitchFamily="34" charset="0"/>
                <a:cs typeface="Segoe UI Semilight" panose="020B0402040204020203" pitchFamily="34" charset="0"/>
              </a:rPr>
              <a:t>Use Power BI</a:t>
            </a:r>
          </a:p>
          <a:p>
            <a:endParaRPr lang="en-US" sz="2800" dirty="0">
              <a:solidFill>
                <a:schemeClr val="tx1"/>
              </a:solidFill>
              <a:latin typeface="Segoe UI Semilight" panose="020B0402040204020203" pitchFamily="34" charset="0"/>
              <a:cs typeface="Segoe UI Semilight" panose="020B0402040204020203" pitchFamily="34" charset="0"/>
            </a:endParaRPr>
          </a:p>
          <a:p>
            <a:r>
              <a:rPr lang="en-US" sz="2800" dirty="0">
                <a:solidFill>
                  <a:schemeClr val="tx1"/>
                </a:solidFill>
                <a:latin typeface="Segoe UI Semilight" panose="020B0402040204020203" pitchFamily="34" charset="0"/>
                <a:cs typeface="Segoe UI Semilight" panose="020B0402040204020203" pitchFamily="34" charset="0"/>
              </a:rPr>
              <a:t>Create dashboard with Power BI QA</a:t>
            </a:r>
          </a:p>
        </p:txBody>
      </p:sp>
      <p:pic>
        <p:nvPicPr>
          <p:cNvPr id="6" name="Picture 5" descr="The Power BI dashboard has four panes: two Count of Messages panes, an Average Sentiment, and Upset Users. The first Count of Messages pane displays a number (18). The second Count of Messages is a pie chart broken out by username. The Average Sentiment is a gauge (half-circle donut) chart displaying the Average Sentiment (0.58) in the past 24 hours. Upset Users chart is a horizontal bar chart displaying the average of upset users (0.25) in the past 24 hours." title="Power BI dashboard">
            <a:extLst>
              <a:ext uri="{FF2B5EF4-FFF2-40B4-BE49-F238E27FC236}">
                <a16:creationId xmlns:a16="http://schemas.microsoft.com/office/drawing/2014/main" id="{6B28CD92-6DFF-4261-AC10-7F9B4BAFA47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54489" y="3918556"/>
            <a:ext cx="7575818" cy="2649933"/>
          </a:xfrm>
          <a:prstGeom prst="rect">
            <a:avLst/>
          </a:prstGeom>
          <a:noFill/>
          <a:ln>
            <a:noFill/>
          </a:ln>
        </p:spPr>
      </p:pic>
      <p:grpSp>
        <p:nvGrpSpPr>
          <p:cNvPr id="5" name="Group 4" descr="Power BI icon" title="Power BI icon">
            <a:extLst>
              <a:ext uri="{FF2B5EF4-FFF2-40B4-BE49-F238E27FC236}">
                <a16:creationId xmlns:a16="http://schemas.microsoft.com/office/drawing/2014/main" id="{F7888825-4309-4F60-98C6-1E1F2DA16EB2}"/>
              </a:ext>
            </a:extLst>
          </p:cNvPr>
          <p:cNvGrpSpPr/>
          <p:nvPr/>
        </p:nvGrpSpPr>
        <p:grpSpPr>
          <a:xfrm>
            <a:off x="9181880" y="1189176"/>
            <a:ext cx="2743200" cy="2743200"/>
            <a:chOff x="9181880" y="1189176"/>
            <a:chExt cx="2743200" cy="2743200"/>
          </a:xfrm>
        </p:grpSpPr>
        <p:sp>
          <p:nvSpPr>
            <p:cNvPr id="4" name="Oval 3" descr="&quot;&quot;" title="&quot;&quot;">
              <a:extLst>
                <a:ext uri="{FF2B5EF4-FFF2-40B4-BE49-F238E27FC236}">
                  <a16:creationId xmlns:a16="http://schemas.microsoft.com/office/drawing/2014/main" id="{6BAE9166-94A3-4475-B705-174A63AA3E7E}"/>
                </a:ext>
              </a:extLst>
            </p:cNvPr>
            <p:cNvSpPr/>
            <p:nvPr/>
          </p:nvSpPr>
          <p:spPr bwMode="auto">
            <a:xfrm>
              <a:off x="9181880" y="1189176"/>
              <a:ext cx="2743200" cy="27432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descr="&quot;&quot;" title="&quot;&quot;">
              <a:extLst>
                <a:ext uri="{FF2B5EF4-FFF2-40B4-BE49-F238E27FC236}">
                  <a16:creationId xmlns:a16="http://schemas.microsoft.com/office/drawing/2014/main" id="{D9D5AB24-3280-422E-AD44-C61BF9228B0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86580" y="1646376"/>
              <a:ext cx="1733799" cy="1828800"/>
            </a:xfrm>
            <a:prstGeom prst="rect">
              <a:avLst/>
            </a:prstGeom>
          </p:spPr>
        </p:pic>
      </p:grpSp>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03602" y="1116641"/>
            <a:ext cx="11584795" cy="4727448"/>
          </a:xfrm>
          <a:prstGeom prst="rect">
            <a:avLst/>
          </a:prstGeom>
          <a:noFill/>
        </p:spPr>
        <p:txBody>
          <a:bodyPr wrap="square" lIns="182880" tIns="146304" rIns="182880" bIns="146304" rtlCol="0">
            <a:spAutoFit/>
          </a:bodyPr>
          <a:lstStyle/>
          <a:p>
            <a:r>
              <a:rPr lang="en-US" sz="2400" dirty="0"/>
              <a:t>In this whiteboard design session, you will work with a group to design a solution for building a real-time chat pipeline, incorporating machine learning and analytics to detect and visualize customer sentiment. You will also design a lambda architecture to handle both real-time chat processing and data archiving as well as search indexing for analyzing all data flowing through the system. Finally, you will determine whether a bot can be incorporated in the solution, and how it fits alongside the messaging capabilities.</a:t>
            </a:r>
          </a:p>
          <a:p>
            <a:endParaRPr lang="en-US" sz="2400" dirty="0"/>
          </a:p>
          <a:p>
            <a:r>
              <a:rPr lang="en-US" sz="2400" dirty="0"/>
              <a:t>At the end of this whiteboard design session, you will have a better understanding about how to design a real-time intelligent chat solution in Azure, which is scalable, enhanced by pre-built machine learning models, and the role bots can play as part of your overall solution.</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- 8</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6047036" cy="5458758"/>
          </a:xfrm>
        </p:spPr>
        <p:txBody>
          <a:bodyPr>
            <a:noAutofit/>
          </a:bodyPr>
          <a:lstStyle/>
          <a:p>
            <a:pPr marL="0" indent="0">
              <a:buNone/>
            </a:pPr>
            <a:r>
              <a:rPr lang="en-US" sz="3600" dirty="0">
                <a:solidFill>
                  <a:schemeClr val="tx1"/>
                </a:solidFill>
                <a:latin typeface="+mj-lt"/>
              </a:rPr>
              <a:t>Visualization and Reporting</a:t>
            </a:r>
          </a:p>
          <a:p>
            <a:pPr marL="0" indent="0">
              <a:buNone/>
            </a:pPr>
            <a:endParaRPr lang="en-US" sz="3600" dirty="0">
              <a:solidFill>
                <a:schemeClr val="tx1"/>
              </a:solidFill>
              <a:latin typeface="+mj-lt"/>
            </a:endParaRPr>
          </a:p>
          <a:p>
            <a:r>
              <a:rPr lang="en-US" sz="2800" dirty="0">
                <a:solidFill>
                  <a:schemeClr val="tx1"/>
                </a:solidFill>
                <a:latin typeface="Segoe UI Semilight" panose="020B0402040204020203" pitchFamily="34" charset="0"/>
                <a:cs typeface="Segoe UI Semilight" panose="020B0402040204020203" pitchFamily="34" charset="0"/>
              </a:rPr>
              <a:t>Stream Analytics sends a second dynamic dataset to</a:t>
            </a:r>
            <a:br>
              <a:rPr lang="en-US" sz="2800" dirty="0">
                <a:solidFill>
                  <a:schemeClr val="tx1"/>
                </a:solidFill>
                <a:latin typeface="Segoe UI Semilight" panose="020B0402040204020203" pitchFamily="34" charset="0"/>
                <a:cs typeface="Segoe UI Semilight" panose="020B0402040204020203" pitchFamily="34" charset="0"/>
              </a:rPr>
            </a:br>
            <a:r>
              <a:rPr lang="en-US" sz="2800" dirty="0">
                <a:solidFill>
                  <a:schemeClr val="tx1"/>
                </a:solidFill>
                <a:latin typeface="Segoe UI Semilight" panose="020B0402040204020203" pitchFamily="34" charset="0"/>
                <a:cs typeface="Segoe UI Semilight" panose="020B0402040204020203" pitchFamily="34" charset="0"/>
              </a:rPr>
              <a:t>Power BI, averaging sentiment within a tumbling</a:t>
            </a:r>
            <a:br>
              <a:rPr lang="en-US" sz="2800" dirty="0">
                <a:solidFill>
                  <a:schemeClr val="tx1"/>
                </a:solidFill>
                <a:latin typeface="Segoe UI Semilight" panose="020B0402040204020203" pitchFamily="34" charset="0"/>
                <a:cs typeface="Segoe UI Semilight" panose="020B0402040204020203" pitchFamily="34" charset="0"/>
              </a:rPr>
            </a:br>
            <a:r>
              <a:rPr lang="en-US" sz="2800" dirty="0">
                <a:solidFill>
                  <a:schemeClr val="tx1"/>
                </a:solidFill>
                <a:latin typeface="Segoe UI Semilight" panose="020B0402040204020203" pitchFamily="34" charset="0"/>
                <a:cs typeface="Segoe UI Semilight" panose="020B0402040204020203" pitchFamily="34" charset="0"/>
              </a:rPr>
              <a:t>window in 5-minute increments.</a:t>
            </a:r>
            <a:br>
              <a:rPr lang="en-US" sz="2800" dirty="0">
                <a:solidFill>
                  <a:schemeClr val="tx1"/>
                </a:solidFill>
                <a:latin typeface="Segoe UI Semilight" panose="020B0402040204020203" pitchFamily="34" charset="0"/>
                <a:cs typeface="Segoe UI Semilight" panose="020B0402040204020203" pitchFamily="34" charset="0"/>
              </a:rPr>
            </a:br>
            <a:endParaRPr lang="en-US" sz="2800" dirty="0">
              <a:solidFill>
                <a:schemeClr val="tx1"/>
              </a:solidFill>
              <a:latin typeface="Segoe UI Semilight" panose="020B0402040204020203" pitchFamily="34" charset="0"/>
              <a:cs typeface="Segoe UI Semilight" panose="020B0402040204020203" pitchFamily="34" charset="0"/>
            </a:endParaRPr>
          </a:p>
          <a:p>
            <a:r>
              <a:rPr lang="en-US" sz="2800" dirty="0">
                <a:solidFill>
                  <a:schemeClr val="tx1"/>
                </a:solidFill>
                <a:latin typeface="Segoe UI Semilight" panose="020B0402040204020203" pitchFamily="34" charset="0"/>
                <a:cs typeface="Segoe UI Semilight" panose="020B0402040204020203" pitchFamily="34" charset="0"/>
              </a:rPr>
              <a:t>This trending sentiment is displayed within the dashboard as well.</a:t>
            </a:r>
          </a:p>
        </p:txBody>
      </p:sp>
      <p:pic>
        <p:nvPicPr>
          <p:cNvPr id="9" name="Picture 8" descr="Trending sentiment chart">
            <a:extLst>
              <a:ext uri="{FF2B5EF4-FFF2-40B4-BE49-F238E27FC236}">
                <a16:creationId xmlns:a16="http://schemas.microsoft.com/office/drawing/2014/main" id="{D0636D0D-A39B-45BB-8167-C2A4958A02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0384" y="2216028"/>
            <a:ext cx="5382376" cy="3953427"/>
          </a:xfrm>
          <a:prstGeom prst="rect">
            <a:avLst/>
          </a:prstGeom>
        </p:spPr>
      </p:pic>
    </p:spTree>
    <p:extLst>
      <p:ext uri="{BB962C8B-B14F-4D97-AF65-F5344CB8AC3E}">
        <p14:creationId xmlns:p14="http://schemas.microsoft.com/office/powerpoint/2010/main" val="2811010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2800" dirty="0">
                <a:solidFill>
                  <a:schemeClr val="tx1"/>
                </a:solidFill>
              </a:rPr>
              <a:t>Is Bot Framework the right solution?</a:t>
            </a:r>
          </a:p>
          <a:p>
            <a:endParaRPr lang="en-US" sz="2800" dirty="0">
              <a:solidFill>
                <a:schemeClr val="tx1"/>
              </a:solidFill>
            </a:endParaRPr>
          </a:p>
          <a:p>
            <a:r>
              <a:rPr lang="en-US" sz="2800" dirty="0">
                <a:solidFill>
                  <a:schemeClr val="tx1"/>
                </a:solidFill>
              </a:rPr>
              <a:t>Do not want to build machine learning models to detect customer sentiment.</a:t>
            </a:r>
          </a:p>
          <a:p>
            <a:pPr marL="0" indent="0">
              <a:buNone/>
            </a:pPr>
            <a:endParaRPr lang="en-US" sz="2800" dirty="0">
              <a:solidFill>
                <a:schemeClr val="tx1"/>
              </a:solidFill>
            </a:endParaRPr>
          </a:p>
          <a:p>
            <a:r>
              <a:rPr lang="en-US" sz="2800" dirty="0">
                <a:solidFill>
                  <a:schemeClr val="tx1"/>
                </a:solidFill>
              </a:rPr>
              <a:t>Can a real-time, intelligent chat solution be built entirely in Azure?</a:t>
            </a:r>
          </a:p>
          <a:p>
            <a:pPr marL="0" indent="0">
              <a:buNone/>
            </a:pPr>
            <a:endParaRPr lang="en-US" sz="3600" dirty="0">
              <a:solidFill>
                <a:schemeClr val="tx1"/>
              </a:solidFill>
            </a:endParaRPr>
          </a:p>
        </p:txBody>
      </p:sp>
      <p:pic>
        <p:nvPicPr>
          <p:cNvPr id="11" name="Picture 10" descr="Question icon" title="Question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2823904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722577"/>
            <a:ext cx="11653523" cy="4259582"/>
          </a:xfrm>
        </p:spPr>
        <p:txBody>
          <a:bodyPr>
            <a:normAutofit/>
          </a:bodyPr>
          <a:lstStyle/>
          <a:p>
            <a:pPr marL="0" indent="0">
              <a:buNone/>
            </a:pPr>
            <a:r>
              <a:rPr lang="en-US" sz="3600" dirty="0">
                <a:solidFill>
                  <a:schemeClr val="tx1"/>
                </a:solidFill>
              </a:rPr>
              <a:t>“</a:t>
            </a:r>
            <a:r>
              <a:rPr lang="en-US" sz="3600" i="1" dirty="0">
                <a:solidFill>
                  <a:schemeClr val="tx1"/>
                </a:solidFill>
              </a:rPr>
              <a:t>What’s cooler than sentiment analysis on real-time chat? Azure, because it enables us to give hotel operators back the connection they lost as their hotel sizes increased</a:t>
            </a:r>
            <a:r>
              <a:rPr lang="en-US" sz="3600" dirty="0">
                <a:solidFill>
                  <a:schemeClr val="tx1"/>
                </a:solidFill>
              </a:rPr>
              <a:t>”</a:t>
            </a:r>
          </a:p>
          <a:p>
            <a:pPr marL="0" indent="0">
              <a:buNone/>
            </a:pPr>
            <a:endParaRPr lang="en-US" sz="4600" dirty="0">
              <a:solidFill>
                <a:schemeClr val="tx1"/>
              </a:solidFill>
            </a:endParaRPr>
          </a:p>
          <a:p>
            <a:pPr marL="0" indent="0" algn="r">
              <a:buNone/>
            </a:pPr>
            <a:r>
              <a:rPr lang="en-US" sz="2800" dirty="0">
                <a:solidFill>
                  <a:schemeClr val="tx1"/>
                </a:solidFill>
              </a:rPr>
              <a:t>- Marc Tripp, CTO of First Up Consultants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912640" cy="5193151"/>
          </a:xfrm>
        </p:spPr>
        <p:txBody>
          <a:bodyPr>
            <a:normAutofit/>
          </a:bodyPr>
          <a:lstStyle/>
          <a:p>
            <a:pPr marL="171450" indent="-171450">
              <a:spcAft>
                <a:spcPts val="882"/>
              </a:spcAft>
            </a:pPr>
            <a:r>
              <a:rPr lang="en-US" sz="3600" dirty="0">
                <a:solidFill>
                  <a:schemeClr val="tx1"/>
                </a:solidFill>
                <a:cs typeface="Segoe UI Semilight" panose="020B0402040204020203" pitchFamily="34" charset="0"/>
              </a:rPr>
              <a:t>First Up Consultants specialize in building software solutions for the hospitality industry.</a:t>
            </a:r>
          </a:p>
          <a:p>
            <a:pPr marL="171450" indent="-171450">
              <a:spcAft>
                <a:spcPts val="882"/>
              </a:spcAft>
            </a:pPr>
            <a:endParaRPr lang="en-US" sz="2000" dirty="0">
              <a:solidFill>
                <a:schemeClr val="tx1"/>
              </a:solidFill>
              <a:cs typeface="Segoe UI Semilight" panose="020B0402040204020203" pitchFamily="34" charset="0"/>
            </a:endParaRPr>
          </a:p>
          <a:p>
            <a:pPr marL="171450" indent="-171450">
              <a:spcAft>
                <a:spcPts val="882"/>
              </a:spcAft>
            </a:pPr>
            <a:r>
              <a:rPr lang="en-US" sz="3600" dirty="0">
                <a:solidFill>
                  <a:schemeClr val="tx1"/>
                </a:solidFill>
                <a:cs typeface="Segoe UI Semilight" panose="020B0402040204020203" pitchFamily="34" charset="0"/>
              </a:rPr>
              <a:t>Designing social chat app called Concierge+</a:t>
            </a:r>
          </a:p>
          <a:p>
            <a:pPr marL="171450" indent="-171450">
              <a:spcAft>
                <a:spcPts val="882"/>
              </a:spcAft>
            </a:pPr>
            <a:endParaRPr lang="en-US" sz="1600" dirty="0">
              <a:solidFill>
                <a:schemeClr val="tx1"/>
              </a:solidFill>
              <a:cs typeface="Segoe UI Semilight" panose="020B0402040204020203" pitchFamily="34" charset="0"/>
            </a:endParaRPr>
          </a:p>
          <a:p>
            <a:pPr marL="171450" indent="-171450">
              <a:spcAft>
                <a:spcPts val="882"/>
              </a:spcAft>
            </a:pPr>
            <a:r>
              <a:rPr lang="en-US" sz="3600" dirty="0">
                <a:solidFill>
                  <a:schemeClr val="tx1"/>
                </a:solidFill>
                <a:cs typeface="Segoe UI Semilight" panose="020B0402040204020203" pitchFamily="34" charset="0"/>
              </a:rPr>
              <a:t>Web app enables greater personalization and improve guest experience.</a:t>
            </a:r>
          </a:p>
        </p:txBody>
      </p:sp>
      <p:grpSp>
        <p:nvGrpSpPr>
          <p:cNvPr id="4" name="Group 3" descr="This is the icon for an Azure Web App." title="Azure Web App Icon">
            <a:extLst>
              <a:ext uri="{FF2B5EF4-FFF2-40B4-BE49-F238E27FC236}">
                <a16:creationId xmlns:a16="http://schemas.microsoft.com/office/drawing/2014/main" id="{6593E487-DCCE-4AB5-B368-57CF2937B816}"/>
              </a:ext>
            </a:extLst>
          </p:cNvPr>
          <p:cNvGrpSpPr/>
          <p:nvPr/>
        </p:nvGrpSpPr>
        <p:grpSpPr>
          <a:xfrm>
            <a:off x="9181880" y="1189176"/>
            <a:ext cx="2743200" cy="2743200"/>
            <a:chOff x="9181880" y="1189176"/>
            <a:chExt cx="2743200" cy="2743200"/>
          </a:xfrm>
        </p:grpSpPr>
        <p:sp>
          <p:nvSpPr>
            <p:cNvPr id="7" name="Oval 6" descr="&quot;&quot;" title="&quot;&quot;">
              <a:extLst>
                <a:ext uri="{FF2B5EF4-FFF2-40B4-BE49-F238E27FC236}">
                  <a16:creationId xmlns:a16="http://schemas.microsoft.com/office/drawing/2014/main" id="{6D3F6E14-5048-455E-AF1A-602F3FA1EBE6}"/>
                </a:ext>
              </a:extLst>
            </p:cNvPr>
            <p:cNvSpPr/>
            <p:nvPr/>
          </p:nvSpPr>
          <p:spPr bwMode="auto">
            <a:xfrm>
              <a:off x="9181880" y="1189176"/>
              <a:ext cx="2743200" cy="27432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5" name="Graphic 4" descr="&quot;&quot;" title="&quot;&quot;">
              <a:extLst>
                <a:ext uri="{FF2B5EF4-FFF2-40B4-BE49-F238E27FC236}">
                  <a16:creationId xmlns:a16="http://schemas.microsoft.com/office/drawing/2014/main" id="{B24A64B6-0F07-4028-A8AC-3C6EF6E0F5A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639080" y="1646376"/>
              <a:ext cx="1828800" cy="1828800"/>
            </a:xfrm>
            <a:prstGeom prst="rect">
              <a:avLst/>
            </a:prstGeom>
          </p:spPr>
        </p:pic>
      </p:gr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343752" cy="5193150"/>
          </a:xfrm>
        </p:spPr>
        <p:txBody>
          <a:bodyPr>
            <a:normAutofit fontScale="92500" lnSpcReduction="20000"/>
          </a:bodyPr>
          <a:lstStyle/>
          <a:p>
            <a:r>
              <a:rPr lang="en-US" sz="3600" dirty="0"/>
              <a:t>Want a scalable and extensible solution</a:t>
            </a:r>
          </a:p>
          <a:p>
            <a:endParaRPr lang="en-US" sz="3600" dirty="0"/>
          </a:p>
          <a:p>
            <a:r>
              <a:rPr lang="en-US" sz="3600" dirty="0"/>
              <a:t>Allow hotel operators to track guest sentiment in real-time</a:t>
            </a:r>
          </a:p>
          <a:p>
            <a:endParaRPr lang="en-US" sz="3600" dirty="0"/>
          </a:p>
          <a:p>
            <a:r>
              <a:rPr lang="en-US" sz="3600" dirty="0"/>
              <a:t>Intelligently respond to and route guest request through the chat app</a:t>
            </a:r>
            <a:br>
              <a:rPr lang="en-US" sz="3600" dirty="0"/>
            </a:br>
            <a:endParaRPr lang="en-US" sz="3600" dirty="0"/>
          </a:p>
          <a:p>
            <a:r>
              <a:rPr lang="en-US" sz="3600" dirty="0"/>
              <a:t>Automatically respond to guest questions</a:t>
            </a:r>
          </a:p>
          <a:p>
            <a:endParaRPr lang="en-US" sz="3600" dirty="0"/>
          </a:p>
          <a:p>
            <a:r>
              <a:rPr lang="en-US" sz="3600" dirty="0"/>
              <a:t>Log messages to a durable data store</a:t>
            </a:r>
          </a:p>
          <a:p>
            <a:endParaRPr lang="en-US" sz="3600" dirty="0"/>
          </a:p>
        </p:txBody>
      </p:sp>
      <p:grpSp>
        <p:nvGrpSpPr>
          <p:cNvPr id="4" name="Group 3" descr="The top icon is Azure Cognitive Services, and the bottom icon is Azure Cosmos DB." title="Azure icons">
            <a:extLst>
              <a:ext uri="{FF2B5EF4-FFF2-40B4-BE49-F238E27FC236}">
                <a16:creationId xmlns:a16="http://schemas.microsoft.com/office/drawing/2014/main" id="{259E1352-0177-4B6C-9663-26BDAD2BD800}"/>
              </a:ext>
            </a:extLst>
          </p:cNvPr>
          <p:cNvGrpSpPr/>
          <p:nvPr/>
        </p:nvGrpSpPr>
        <p:grpSpPr>
          <a:xfrm>
            <a:off x="8811765" y="1189176"/>
            <a:ext cx="3483430" cy="4888523"/>
            <a:chOff x="8811765" y="1189176"/>
            <a:chExt cx="3483430" cy="4888523"/>
          </a:xfrm>
        </p:grpSpPr>
        <p:sp>
          <p:nvSpPr>
            <p:cNvPr id="9" name="Oval 8" descr="&quot;&quot;" title="&quot;&quot;">
              <a:extLst>
                <a:ext uri="{FF2B5EF4-FFF2-40B4-BE49-F238E27FC236}">
                  <a16:creationId xmlns:a16="http://schemas.microsoft.com/office/drawing/2014/main" id="{226977CF-440A-44A0-A69C-C8C305A3FCB4}"/>
                </a:ext>
              </a:extLst>
            </p:cNvPr>
            <p:cNvSpPr/>
            <p:nvPr/>
          </p:nvSpPr>
          <p:spPr bwMode="auto">
            <a:xfrm>
              <a:off x="9181880" y="1189176"/>
              <a:ext cx="2743200" cy="27432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5" name="Graphic 4" descr="&quot;&quot;" title="&quot;&quot;">
              <a:extLst>
                <a:ext uri="{FF2B5EF4-FFF2-40B4-BE49-F238E27FC236}">
                  <a16:creationId xmlns:a16="http://schemas.microsoft.com/office/drawing/2014/main" id="{0C711C64-DEA7-4353-8747-132E054176D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639080" y="1646376"/>
              <a:ext cx="1828800" cy="1828800"/>
            </a:xfrm>
            <a:prstGeom prst="rect">
              <a:avLst/>
            </a:prstGeom>
          </p:spPr>
        </p:pic>
        <p:sp>
          <p:nvSpPr>
            <p:cNvPr id="13" name="Oval 12" descr="&quot;&quot;" title="&quot;&quot;">
              <a:extLst>
                <a:ext uri="{FF2B5EF4-FFF2-40B4-BE49-F238E27FC236}">
                  <a16:creationId xmlns:a16="http://schemas.microsoft.com/office/drawing/2014/main" id="{F31BFA8A-9DA8-4D3D-9B49-0BF0C30556B8}"/>
                </a:ext>
              </a:extLst>
            </p:cNvPr>
            <p:cNvSpPr/>
            <p:nvPr/>
          </p:nvSpPr>
          <p:spPr bwMode="auto">
            <a:xfrm>
              <a:off x="9181880" y="3334499"/>
              <a:ext cx="2743200" cy="2743200"/>
            </a:xfrm>
            <a:prstGeom prst="ellipse">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descr="&quot;&quot;" title="&quot;&quot;">
              <a:extLst>
                <a:ext uri="{FF2B5EF4-FFF2-40B4-BE49-F238E27FC236}">
                  <a16:creationId xmlns:a16="http://schemas.microsoft.com/office/drawing/2014/main" id="{62DBCCC4-3CC1-4D35-8024-299C306E4E91}"/>
                </a:ext>
              </a:extLst>
            </p:cNvPr>
            <p:cNvPicPr>
              <a:picLocks noChangeAspect="1"/>
            </p:cNvPicPr>
            <p:nvPr/>
          </p:nvPicPr>
          <p:blipFill>
            <a:blip r:embed="rId5"/>
            <a:stretch>
              <a:fillRect/>
            </a:stretch>
          </p:blipFill>
          <p:spPr>
            <a:xfrm>
              <a:off x="8811765" y="3791699"/>
              <a:ext cx="3483430" cy="1828800"/>
            </a:xfrm>
            <a:prstGeom prst="rect">
              <a:avLst/>
            </a:prstGeom>
          </p:spPr>
        </p:pic>
      </p:grpSp>
    </p:spTree>
    <p:extLst>
      <p:ext uri="{BB962C8B-B14F-4D97-AF65-F5344CB8AC3E}">
        <p14:creationId xmlns:p14="http://schemas.microsoft.com/office/powerpoint/2010/main" val="965695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912641" cy="5376723"/>
          </a:xfrm>
        </p:spPr>
        <p:txBody>
          <a:bodyPr>
            <a:normAutofit fontScale="92500" lnSpcReduction="20000"/>
          </a:bodyPr>
          <a:lstStyle/>
          <a:p>
            <a:r>
              <a:rPr lang="en-US" sz="3600" dirty="0"/>
              <a:t>Avoid using hardware they would have to maintain</a:t>
            </a:r>
          </a:p>
          <a:p>
            <a:endParaRPr lang="en-US" sz="3600" dirty="0"/>
          </a:p>
          <a:p>
            <a:r>
              <a:rPr lang="en-US" sz="3600" dirty="0"/>
              <a:t>Chat solution must be scalable and extensible</a:t>
            </a:r>
          </a:p>
          <a:p>
            <a:endParaRPr lang="en-US" sz="3600" dirty="0"/>
          </a:p>
          <a:p>
            <a:r>
              <a:rPr lang="en-US" sz="3600" dirty="0"/>
              <a:t>Automatically respond to guest questions with a bot</a:t>
            </a:r>
          </a:p>
          <a:p>
            <a:endParaRPr lang="en-US" sz="3600" dirty="0"/>
          </a:p>
          <a:p>
            <a:r>
              <a:rPr lang="en-US" sz="3600" dirty="0"/>
              <a:t>Fully searchable chat history</a:t>
            </a:r>
          </a:p>
          <a:p>
            <a:endParaRPr lang="en-US" sz="3600" dirty="0"/>
          </a:p>
          <a:p>
            <a:r>
              <a:rPr lang="en-US" sz="3600" dirty="0"/>
              <a:t>Real-time visualization of sentiment and trending sentiment over time</a:t>
            </a:r>
          </a:p>
          <a:p>
            <a:endParaRPr lang="en-US" sz="3600" dirty="0"/>
          </a:p>
          <a:p>
            <a:endParaRPr lang="en-US" sz="3600" dirty="0"/>
          </a:p>
        </p:txBody>
      </p:sp>
      <p:grpSp>
        <p:nvGrpSpPr>
          <p:cNvPr id="6" name="Group 5" descr="Two people talking." title="Customer needs">
            <a:extLst>
              <a:ext uri="{FF2B5EF4-FFF2-40B4-BE49-F238E27FC236}">
                <a16:creationId xmlns:a16="http://schemas.microsoft.com/office/drawing/2014/main" id="{0124017C-9E2D-4E2C-9193-6FAD59F9E207}"/>
              </a:ext>
            </a:extLst>
          </p:cNvPr>
          <p:cNvGrpSpPr/>
          <p:nvPr/>
        </p:nvGrpSpPr>
        <p:grpSpPr>
          <a:xfrm>
            <a:off x="9181880" y="1189176"/>
            <a:ext cx="2743200" cy="2743200"/>
            <a:chOff x="9181880" y="1189176"/>
            <a:chExt cx="2743200" cy="2743200"/>
          </a:xfrm>
        </p:grpSpPr>
        <p:sp>
          <p:nvSpPr>
            <p:cNvPr id="5" name="Oval 4" descr="&quot;&quot;" title="&quot;&quot;">
              <a:extLst>
                <a:ext uri="{FF2B5EF4-FFF2-40B4-BE49-F238E27FC236}">
                  <a16:creationId xmlns:a16="http://schemas.microsoft.com/office/drawing/2014/main" id="{F8005D50-5982-485B-BA9E-BD4870F26FF5}"/>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descr="&quot;&quot;" title="&quot;&quot;">
              <a:extLst>
                <a:ext uri="{FF2B5EF4-FFF2-40B4-BE49-F238E27FC236}">
                  <a16:creationId xmlns:a16="http://schemas.microsoft.com/office/drawing/2014/main" id="{5F7AE3AB-1BFA-40FF-BE9B-4B46EF910C42}"/>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a:bodyPr>
          <a:lstStyle/>
          <a:p>
            <a:r>
              <a:rPr lang="en-US" sz="3600" dirty="0">
                <a:solidFill>
                  <a:schemeClr val="tx1"/>
                </a:solidFill>
              </a:rPr>
              <a:t>Is Bot Framework the right solution?</a:t>
            </a:r>
          </a:p>
          <a:p>
            <a:endParaRPr lang="en-US" sz="3600" dirty="0">
              <a:solidFill>
                <a:schemeClr val="tx1"/>
              </a:solidFill>
            </a:endParaRPr>
          </a:p>
          <a:p>
            <a:r>
              <a:rPr lang="en-US" sz="3600" dirty="0">
                <a:solidFill>
                  <a:schemeClr val="tx1"/>
                </a:solidFill>
              </a:rPr>
              <a:t>Do not want to build machine learning models to detect customer sentiment.</a:t>
            </a:r>
          </a:p>
          <a:p>
            <a:pPr marL="0" indent="0">
              <a:buNone/>
            </a:pPr>
            <a:endParaRPr lang="en-US" sz="3600" dirty="0">
              <a:solidFill>
                <a:schemeClr val="tx1"/>
              </a:solidFill>
            </a:endParaRPr>
          </a:p>
          <a:p>
            <a:r>
              <a:rPr lang="en-US" sz="3600" dirty="0">
                <a:solidFill>
                  <a:schemeClr val="tx1"/>
                </a:solidFill>
              </a:rPr>
              <a:t>Can a real-time, intelligent chat solution be built entirely in Azure?</a:t>
            </a:r>
          </a:p>
          <a:p>
            <a:pPr marL="0" indent="0">
              <a:buNone/>
            </a:pPr>
            <a:endParaRPr lang="en-US" sz="3600" dirty="0">
              <a:solidFill>
                <a:schemeClr val="tx1"/>
              </a:solidFill>
            </a:endParaRPr>
          </a:p>
        </p:txBody>
      </p:sp>
      <p:pic>
        <p:nvPicPr>
          <p:cNvPr id="11" name="Picture 10" descr="Question icon" title="Question icon">
            <a:extLst>
              <a:ext uri="{FF2B5EF4-FFF2-40B4-BE49-F238E27FC236}">
                <a16:creationId xmlns:a16="http://schemas.microsoft.com/office/drawing/2014/main" id="{43752440-B4BA-488D-BC2F-64A9BAB696FE}"/>
              </a:ext>
            </a:extLst>
          </p:cNvPr>
          <p:cNvPicPr>
            <a:picLocks noChangeAspect="1"/>
          </p:cNvPicPr>
          <p:nvPr/>
        </p:nvPicPr>
        <p:blipFill>
          <a:blip r:embed="rId3"/>
          <a:stretch>
            <a:fillRect/>
          </a:stretch>
        </p:blipFill>
        <p:spPr>
          <a:xfrm>
            <a:off x="9753652" y="791480"/>
            <a:ext cx="2171428" cy="2171428"/>
          </a:xfrm>
          <a:prstGeom prst="rect">
            <a:avLst/>
          </a:prstGeom>
        </p:spPr>
      </p:pic>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Diagram of a sample Internet of Things workflow, which is broken into On-Premises and Azure services." title="Internet of Things workflow">
            <a:extLst>
              <a:ext uri="{FF2B5EF4-FFF2-40B4-BE49-F238E27FC236}">
                <a16:creationId xmlns:a16="http://schemas.microsoft.com/office/drawing/2014/main" id="{4D73B17F-DB92-4687-9CED-48F965B9AA6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79944" y="1189176"/>
            <a:ext cx="9232112" cy="5486146"/>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97636539"/>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3520</Words>
  <Application>Microsoft Office PowerPoint</Application>
  <PresentationFormat>Widescreen</PresentationFormat>
  <Paragraphs>289</Paragraphs>
  <Slides>23</Slides>
  <Notes>23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23</vt:i4>
      </vt:variant>
    </vt:vector>
  </HeadingPairs>
  <TitlesOfParts>
    <vt:vector size="32" baseType="lpstr">
      <vt:lpstr>Arial</vt:lpstr>
      <vt:lpstr>Calibri</vt:lpstr>
      <vt:lpstr>Consolas</vt:lpstr>
      <vt:lpstr>Segoe UI</vt:lpstr>
      <vt:lpstr>Segoe UI Light</vt:lpstr>
      <vt:lpstr>Segoe UI Semilight</vt:lpstr>
      <vt:lpstr>Wingdings</vt:lpstr>
      <vt:lpstr>2_Server and Cloud 2013</vt:lpstr>
      <vt:lpstr>C+E Readiness Template</vt:lpstr>
      <vt:lpstr>Intelligent analytics</vt:lpstr>
      <vt:lpstr>Abstract and learning objectives</vt:lpstr>
      <vt:lpstr>Step 1: Review the customer case study</vt:lpstr>
      <vt:lpstr>Customer situation - 2 </vt:lpstr>
      <vt:lpstr>Customer situation - 3 </vt:lpstr>
      <vt:lpstr>Customer needs </vt:lpstr>
      <vt:lpstr>Customer objections </vt:lpstr>
      <vt:lpstr>Common scenarios </vt:lpstr>
      <vt:lpstr>Step 2: Design the solution</vt:lpstr>
      <vt:lpstr>Step 3: Present the solution</vt:lpstr>
      <vt:lpstr>Wrap-up</vt:lpstr>
      <vt:lpstr>Preferred target audience </vt:lpstr>
      <vt:lpstr>Preferred solution </vt:lpstr>
      <vt:lpstr>Preferred solution - 2 </vt:lpstr>
      <vt:lpstr>Preferred solution - 3 </vt:lpstr>
      <vt:lpstr>Preferred solution - 4 </vt:lpstr>
      <vt:lpstr>Preferred solution - 5 </vt:lpstr>
      <vt:lpstr>Preferred solution - 6 </vt:lpstr>
      <vt:lpstr>Preferred solution - 7 </vt:lpstr>
      <vt:lpstr>Preferred solution - 8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2018-04-17T14:52:34Z</dcterms:created>
  <dcterms:modified xsi:type="dcterms:W3CDTF">2020-07-31T22:23:52Z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2018-04-17T14:54:33.4447871Z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